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High</c:v>
                </c:pt>
              </c:strCache>
            </c:strRef>
          </c:tx>
          <c:spPr>
            <a:solidFill>
              <a:srgbClr val="EFD9EC">
                <a:alpha val="100000"/>
              </a:srgbClr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2025</c:v>
                  </c:pt>
                  <c:pt idx="1">
                    <c:v>2026</c:v>
                  </c:pt>
                  <c:pt idx="2">
                    <c:v>2027</c:v>
                  </c:pt>
                  <c:pt idx="3">
                    <c:v>2028</c:v>
                  </c:pt>
                  <c:pt idx="4">
                    <c:v>2029</c:v>
                  </c:pt>
                  <c:pt idx="5">
                    <c:v>2030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23</c:v>
                </c:pt>
                <c:pt idx="5">
                  <c:v>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area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rgbClr val="FFFFFF">
                <a:alpha val="100000"/>
              </a:srgbClr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2025</c:v>
                  </c:pt>
                  <c:pt idx="1">
                    <c:v>2026</c:v>
                  </c:pt>
                  <c:pt idx="2">
                    <c:v>2027</c:v>
                  </c:pt>
                  <c:pt idx="3">
                    <c:v>2028</c:v>
                  </c:pt>
                  <c:pt idx="4">
                    <c:v>2029</c:v>
                  </c:pt>
                  <c:pt idx="5">
                    <c:v>2030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8</c:v>
                </c:pt>
                <c:pt idx="4">
                  <c:v>11</c:v>
                </c:pt>
                <c:pt idx="5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lineChart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ZentrumHub central path</c:v>
                </c:pt>
              </c:strCache>
            </c:strRef>
          </c:tx>
          <c:spPr>
            <a:solidFill>
              <a:srgbClr val="A4188C"/>
            </a:solidFill>
            <a:ln w="38100" cap="flat">
              <a:solidFill>
                <a:srgbClr val="A4188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A4188C"/>
              </a:solidFill>
              <a:ln w="9525" cap="flat">
                <a:solidFill>
                  <a:srgbClr val="A4188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2025</c:v>
                  </c:pt>
                  <c:pt idx="1">
                    <c:v>2026</c:v>
                  </c:pt>
                  <c:pt idx="2">
                    <c:v>2027</c:v>
                  </c:pt>
                  <c:pt idx="3">
                    <c:v>2028</c:v>
                  </c:pt>
                  <c:pt idx="4">
                    <c:v>2029</c:v>
                  </c:pt>
                  <c:pt idx="5">
                    <c:v>2030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1.5</c:v>
                </c:pt>
                <c:pt idx="1">
                  <c:v>3</c:v>
                </c:pt>
                <c:pt idx="2">
                  <c:v>6.5</c:v>
                </c:pt>
                <c:pt idx="3">
                  <c:v>12</c:v>
                </c:pt>
                <c:pt idx="4">
                  <c:v>17</c:v>
                </c:pt>
                <c:pt idx="5">
                  <c:v>22.5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3C3C4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2"/>
          <c:min val="0"/>
        </c:scaling>
        <c:delete val="0"/>
        <c:axPos val="l"/>
        <c:majorGridlines>
          <c:spPr>
            <a:ln w="12700" cap="flat">
              <a:solidFill>
                <a:srgbClr val="EEECF2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9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8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1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A1B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0"/>
            <a:ext cx="4327855" cy="6858000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0" y="914400"/>
            <a:ext cx="4327855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00" b="1" dirty="0">
                <a:solidFill>
                  <a:srgbClr val="B541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20500" dirty="0"/>
          </a:p>
        </p:txBody>
      </p:sp>
      <p:pic>
        <p:nvPicPr>
          <p:cNvPr id="4" name="Image 0" descr="/home/claude/zh_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640080"/>
            <a:ext cx="1392174" cy="5303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210312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400" kern="0" dirty="0">
                <a:solidFill>
                  <a:srgbClr val="E6CF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INDUSTRY BENCHMARK REPORT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749808" y="2505456"/>
            <a:ext cx="69494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</a:t>
            </a:r>
            <a:endParaRPr lang="en-US" sz="56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Distribution</a:t>
            </a:r>
            <a:endParaRPr lang="en-US" sz="56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5600" dirty="0"/>
          </a:p>
        </p:txBody>
      </p:sp>
      <p:sp>
        <p:nvSpPr>
          <p:cNvPr id="7" name="Text 4"/>
          <p:cNvSpPr/>
          <p:nvPr/>
        </p:nvSpPr>
        <p:spPr>
          <a:xfrm>
            <a:off x="777240" y="5138928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FDF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1.5M+ bookings reveal about the year AI hit the booking flow.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77240" y="6053328"/>
            <a:ext cx="6766560" cy="0"/>
          </a:xfrm>
          <a:prstGeom prst="line">
            <a:avLst/>
          </a:prstGeom>
          <a:noFill/>
          <a:ln w="12700">
            <a:solidFill>
              <a:srgbClr val="B47CB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619963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JUNE 2026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4754880" y="619963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EFDF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zentrumhub.com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findings shaping hotel distribution in 2026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02920" y="2468880"/>
            <a:ext cx="11183112" cy="1078992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8" name="Text 5"/>
          <p:cNvSpPr/>
          <p:nvPr/>
        </p:nvSpPr>
        <p:spPr>
          <a:xfrm>
            <a:off x="704088" y="2560320"/>
            <a:ext cx="10515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69B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1920240" y="2615184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hit the booking flow — the fastest behavioral shift in over a decade.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920240" y="3090672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D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56% use AI for trips. Just 2% let it book alone. 80% of executives are deploying anyway — that gap is the story.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9372600" y="2468880"/>
            <a:ext cx="2121408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F0CD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Phocuswright · Skift, 2026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502920" y="3767328"/>
            <a:ext cx="544068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3895344"/>
            <a:ext cx="868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554480" y="3913632"/>
            <a:ext cx="4206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hotel RevPAR posted its first non-recession decline in 16 years — while hotel-API distribution grew at triple-digit rates.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554480" y="4645152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CoStar Jan 2026 · OTA disclosures, Q4 2025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6245352" y="3767328"/>
            <a:ext cx="544068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28232" y="3895344"/>
            <a:ext cx="868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7296912" y="3913632"/>
            <a:ext cx="4206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distribution grew 24–26% YoY — 5× faster than consumer-facing OTA segments (+5%).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296912" y="4645152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Expedia &amp; Booking Holdings, 2025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502920" y="5193792"/>
            <a:ext cx="544068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85800" y="5321808"/>
            <a:ext cx="868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600" dirty="0"/>
          </a:p>
        </p:txBody>
      </p:sp>
      <p:sp>
        <p:nvSpPr>
          <p:cNvPr id="22" name="Text 19"/>
          <p:cNvSpPr/>
          <p:nvPr/>
        </p:nvSpPr>
        <p:spPr>
          <a:xfrm>
            <a:off x="1554480" y="5340096"/>
            <a:ext cx="4206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OTA cancellation rate is now 2× direct: 21.8% vs 10.6%.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1554480" y="6071616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Cloudbeds 2026 — 90M bookings, 180 countries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6245352" y="5193792"/>
            <a:ext cx="544068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28232" y="5321808"/>
            <a:ext cx="868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600" dirty="0"/>
          </a:p>
        </p:txBody>
      </p:sp>
      <p:sp>
        <p:nvSpPr>
          <p:cNvPr id="26" name="Text 23"/>
          <p:cNvSpPr/>
          <p:nvPr/>
        </p:nvSpPr>
        <p:spPr>
          <a:xfrm>
            <a:off x="7296912" y="5340096"/>
            <a:ext cx="4206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Two-thirds of hotel-API revenue flows through just five suppliers.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7296912" y="6071616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data, 2025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READER'S GUIDE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this is for. How to read it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2542032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the people deciding how hotel inventory reaches the customer in 2026.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02920" y="3127248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 founders &amp; CEOs</a:t>
            </a:r>
            <a:pPr indent="0" marL="0">
              <a:buNone/>
            </a:pPr>
            <a:r>
              <a:rPr lang="en-US" sz="13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sizing the shift in distribution power and channel economics.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02920" y="3602736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Heads of Hotel Business Unit</a:t>
            </a:r>
            <a:pPr indent="0" marL="0">
              <a:buNone/>
            </a:pPr>
            <a:r>
              <a:rPr lang="en-US" sz="13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evaluating channel performance and supplier strategy.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02920" y="4078224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CTOs &amp; VPs of Technology</a:t>
            </a:r>
            <a:pPr indent="0" marL="0">
              <a:buNone/>
            </a:pPr>
            <a:r>
              <a:rPr lang="en-US" sz="13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auditing supplier mix and AI-readiness for concentration risk.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02920" y="4553712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travel platform leaders</a:t>
            </a:r>
            <a:pPr indent="0" marL="0">
              <a:buNone/>
            </a:pPr>
            <a:r>
              <a:rPr lang="en-US" sz="13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benchmarking against the broader market.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02920" y="544068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readers: investors, analysts, and travel-industry journalists tracking where growth and capital are moving. All figures aggregated and anonymised.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040880" y="2542032"/>
            <a:ext cx="4645152" cy="3611880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14" name="Text 11"/>
          <p:cNvSpPr/>
          <p:nvPr/>
        </p:nvSpPr>
        <p:spPr>
          <a:xfrm>
            <a:off x="7351776" y="2816352"/>
            <a:ext cx="4096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9B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READ IT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51776" y="33192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MIN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8458200" y="3319272"/>
            <a:ext cx="2907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 — five findings (p.02)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458200" y="3593592"/>
            <a:ext cx="29077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2CD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headlines that frame the report.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351776" y="42519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MIN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8458200" y="4251960"/>
            <a:ext cx="2907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counter-narratives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8458200" y="4526280"/>
            <a:ext cx="29077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2CD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Reversal · Cancellation Gap · Trust Gap · Concentration.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7351776" y="518464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MIN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8458200" y="5184648"/>
            <a:ext cx="2907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8458200" y="5458968"/>
            <a:ext cx="29077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2CD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chapters, 22 slides, four strategic implications.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METHODOLOGY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built this report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24688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findings draw on aggregated, anonymised observations from one of the largest hotel-API networks operating in 2026 — cross-referenced with public benchmarks from Phocuswright, CoStar, Cloudbeds, SiteMinder and public OTA and B2B-platform financial disclosures.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02920" y="37033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1.5M+</a:t>
            </a:r>
            <a:endParaRPr lang="en-US" sz="5000" dirty="0"/>
          </a:p>
        </p:txBody>
      </p:sp>
      <p:sp>
        <p:nvSpPr>
          <p:cNvPr id="9" name="Text 6"/>
          <p:cNvSpPr/>
          <p:nvPr/>
        </p:nvSpPr>
        <p:spPr>
          <a:xfrm>
            <a:off x="502920" y="463600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BOOKINGS ANALYSED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502920" y="492861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2025 – May 2026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3246120" y="37033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$1B+</a:t>
            </a:r>
            <a:endParaRPr lang="en-US" sz="5000" dirty="0"/>
          </a:p>
        </p:txBody>
      </p:sp>
      <p:sp>
        <p:nvSpPr>
          <p:cNvPr id="12" name="Text 9"/>
          <p:cNvSpPr/>
          <p:nvPr/>
        </p:nvSpPr>
        <p:spPr>
          <a:xfrm>
            <a:off x="3246120" y="463600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GROSS BOOKING VALUE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3246120" y="492861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the network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989320" y="37033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15+</a:t>
            </a:r>
            <a:endParaRPr lang="en-US" sz="5000" dirty="0"/>
          </a:p>
        </p:txBody>
      </p:sp>
      <p:sp>
        <p:nvSpPr>
          <p:cNvPr id="15" name="Text 12"/>
          <p:cNvSpPr/>
          <p:nvPr/>
        </p:nvSpPr>
        <p:spPr>
          <a:xfrm>
            <a:off x="5989320" y="463600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989320" y="492861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70+ markets observed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8732520" y="37033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90+</a:t>
            </a:r>
            <a:endParaRPr lang="en-US" sz="5000" dirty="0"/>
          </a:p>
        </p:txBody>
      </p:sp>
      <p:sp>
        <p:nvSpPr>
          <p:cNvPr id="18" name="Text 15"/>
          <p:cNvSpPr/>
          <p:nvPr/>
        </p:nvSpPr>
        <p:spPr>
          <a:xfrm>
            <a:off x="8732520" y="463600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OTAs &amp; TRAVEL AGENCIES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8732520" y="492861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Diverse channel mix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502920" y="5532120"/>
            <a:ext cx="11183112" cy="566928"/>
          </a:xfrm>
          <a:prstGeom prst="rect">
            <a:avLst/>
          </a:prstGeom>
          <a:solidFill>
            <a:srgbClr val="F6EAF4"/>
          </a:solidFill>
          <a:ln/>
        </p:spPr>
      </p:sp>
      <p:sp>
        <p:nvSpPr>
          <p:cNvPr id="21" name="Text 18"/>
          <p:cNvSpPr/>
          <p:nvPr/>
        </p:nvSpPr>
        <p:spPr>
          <a:xfrm>
            <a:off x="731520" y="553212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A1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client-level, supplier-level and traveller-level figures are aggregated and anonymised. Categories, not named providers, are reported throughout.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6A1B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A4188C"/>
          </a:solidFill>
          <a:ln/>
        </p:spPr>
      </p:sp>
      <p:pic>
        <p:nvPicPr>
          <p:cNvPr id="3" name="Image 0" descr="/home/claude/zh_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594360"/>
            <a:ext cx="120015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331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D9A9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ONE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77240" y="2743200"/>
            <a:ext cx="7772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Great</a:t>
            </a:r>
            <a:endParaRPr lang="en-US" sz="5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Reversal</a:t>
            </a:r>
            <a:endParaRPr lang="en-US" sz="5000" dirty="0"/>
          </a:p>
        </p:txBody>
      </p:sp>
      <p:sp>
        <p:nvSpPr>
          <p:cNvPr id="6" name="Text 3"/>
          <p:cNvSpPr/>
          <p:nvPr/>
        </p:nvSpPr>
        <p:spPr>
          <a:xfrm>
            <a:off x="822960" y="4288536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i="1" dirty="0">
                <a:solidFill>
                  <a:srgbClr val="EA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hotel RevPAR posted its first non-recession decline in 16 years. The B2B hotel-API channel grew at triple-digit rates. The pie isn't growing — but the API slice is.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955280" y="914400"/>
            <a:ext cx="4023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500" b="1" dirty="0">
                <a:solidFill>
                  <a:srgbClr val="7C2C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0" dirty="0"/>
          </a:p>
        </p:txBody>
      </p:sp>
      <p:sp>
        <p:nvSpPr>
          <p:cNvPr id="8" name="Text 5"/>
          <p:cNvSpPr/>
          <p:nvPr/>
        </p:nvSpPr>
        <p:spPr>
          <a:xfrm>
            <a:off x="7772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79E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 ZentrumHub · Hotel Distribution 2026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THE GREAT REVERSAL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industries. Opposite directions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02920" y="2697480"/>
            <a:ext cx="4572000" cy="3154680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8" name="Text 5"/>
          <p:cNvSpPr/>
          <p:nvPr/>
        </p:nvSpPr>
        <p:spPr>
          <a:xfrm>
            <a:off x="777240" y="29718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U.S. LODGING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3264408"/>
            <a:ext cx="4297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800" b="1" dirty="0">
                <a:solidFill>
                  <a:srgbClr val="D92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−0.3%</a:t>
            </a:r>
            <a:endParaRPr lang="en-US" sz="7800" dirty="0"/>
          </a:p>
        </p:txBody>
      </p:sp>
      <p:sp>
        <p:nvSpPr>
          <p:cNvPr id="10" name="Text 7"/>
          <p:cNvSpPr/>
          <p:nvPr/>
        </p:nvSpPr>
        <p:spPr>
          <a:xfrm>
            <a:off x="777240" y="4690872"/>
            <a:ext cx="4069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hotel RevPAR, FY 2025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77240" y="4983480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non-recession decline in 16 years. RevPAR closed the year at $100.02 — occupancy down 1.2 ppts to 62.3%, ADR up just 0.9% to $160.54.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77240" y="554126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CoStar press release, 22 Jan 2026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5532120" y="254203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 &amp; HOTEL-API CHANNELS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5532120" y="2907792"/>
            <a:ext cx="2743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hotel-API network (aggregated)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366760" y="2999232"/>
            <a:ext cx="2788920" cy="23774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16" name="Shape 13"/>
          <p:cNvSpPr/>
          <p:nvPr/>
        </p:nvSpPr>
        <p:spPr>
          <a:xfrm>
            <a:off x="8366760" y="2999232"/>
            <a:ext cx="2788920" cy="237744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17" name="Text 14"/>
          <p:cNvSpPr/>
          <p:nvPr/>
        </p:nvSpPr>
        <p:spPr>
          <a:xfrm>
            <a:off x="11228832" y="292608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+80%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5532120" y="3383280"/>
            <a:ext cx="2743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Holdings B2B segment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8366760" y="3474720"/>
            <a:ext cx="2788920" cy="23774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20" name="Shape 17"/>
          <p:cNvSpPr/>
          <p:nvPr/>
        </p:nvSpPr>
        <p:spPr>
          <a:xfrm>
            <a:off x="8366760" y="3474720"/>
            <a:ext cx="906399" cy="237744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21" name="Text 18"/>
          <p:cNvSpPr/>
          <p:nvPr/>
        </p:nvSpPr>
        <p:spPr>
          <a:xfrm>
            <a:off x="11228832" y="3401568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+26%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532120" y="3858768"/>
            <a:ext cx="2743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Expedia B2B segment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8366760" y="3950208"/>
            <a:ext cx="2788920" cy="23774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24" name="Shape 21"/>
          <p:cNvSpPr/>
          <p:nvPr/>
        </p:nvSpPr>
        <p:spPr>
          <a:xfrm>
            <a:off x="8366760" y="3950208"/>
            <a:ext cx="836676" cy="237744"/>
          </a:xfrm>
          <a:prstGeom prst="rect">
            <a:avLst/>
          </a:prstGeom>
          <a:solidFill>
            <a:srgbClr val="7C3F93"/>
          </a:solidFill>
          <a:ln/>
        </p:spPr>
      </p:sp>
      <p:sp>
        <p:nvSpPr>
          <p:cNvPr id="25" name="Text 22"/>
          <p:cNvSpPr/>
          <p:nvPr/>
        </p:nvSpPr>
        <p:spPr>
          <a:xfrm>
            <a:off x="11228832" y="3877056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F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+24%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5532120" y="4334256"/>
            <a:ext cx="2743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Top-tier OTA platforms (gross bookings)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8366760" y="4425696"/>
            <a:ext cx="2788920" cy="23774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28" name="Shape 25"/>
          <p:cNvSpPr/>
          <p:nvPr/>
        </p:nvSpPr>
        <p:spPr>
          <a:xfrm>
            <a:off x="8366760" y="4425696"/>
            <a:ext cx="418338" cy="237744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29" name="Text 26"/>
          <p:cNvSpPr/>
          <p:nvPr/>
        </p:nvSpPr>
        <p:spPr>
          <a:xfrm>
            <a:off x="11228832" y="4352544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+12%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5532120" y="4809744"/>
            <a:ext cx="2743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Consumer-facing OTA segment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8366760" y="4901184"/>
            <a:ext cx="2788920" cy="23774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32" name="Shape 29"/>
          <p:cNvSpPr/>
          <p:nvPr/>
        </p:nvSpPr>
        <p:spPr>
          <a:xfrm>
            <a:off x="8366760" y="4901184"/>
            <a:ext cx="174308" cy="237744"/>
          </a:xfrm>
          <a:prstGeom prst="rect">
            <a:avLst/>
          </a:prstGeom>
          <a:solidFill>
            <a:srgbClr val="A6A6B0"/>
          </a:solidFill>
          <a:ln/>
        </p:spPr>
      </p:sp>
      <p:sp>
        <p:nvSpPr>
          <p:cNvPr id="33" name="Text 30"/>
          <p:cNvSpPr/>
          <p:nvPr/>
        </p:nvSpPr>
        <p:spPr>
          <a:xfrm>
            <a:off x="11228832" y="4828032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+5%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5532120" y="5285232"/>
            <a:ext cx="2743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hotel RevPAR (CoStar)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8366760" y="5376672"/>
            <a:ext cx="2788920" cy="23774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36" name="Shape 33"/>
          <p:cNvSpPr/>
          <p:nvPr/>
        </p:nvSpPr>
        <p:spPr>
          <a:xfrm>
            <a:off x="8366760" y="5376672"/>
            <a:ext cx="73152" cy="237744"/>
          </a:xfrm>
          <a:prstGeom prst="rect">
            <a:avLst/>
          </a:prstGeom>
          <a:solidFill>
            <a:srgbClr val="D92D20"/>
          </a:solidFill>
          <a:ln/>
        </p:spPr>
      </p:sp>
      <p:sp>
        <p:nvSpPr>
          <p:cNvPr id="37" name="Text 34"/>
          <p:cNvSpPr/>
          <p:nvPr/>
        </p:nvSpPr>
        <p:spPr>
          <a:xfrm>
            <a:off x="11228832" y="530352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92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−0.3%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5532120" y="589788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Public 2025 financial disclosures (Expedia, Booking Holdings) and major OTA / B2B platforms; CoStar Jan 2026.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1" name="Shape 38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43" name="Text 40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WHERE THE GROWTH IS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has moved East — and into B2B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23317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Asia-Pacific outbound from China and India crossed pre-pandemic highs for the first time in 2025. Middle East RevPAR is up high-single-digits. Indian ADR is accelerating. Traditional U.S. and Western European hotel markets are flat to negative.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3246120"/>
            <a:ext cx="3602736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02920" y="3246120"/>
            <a:ext cx="82296" cy="1481328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10" name="Text 7"/>
          <p:cNvSpPr/>
          <p:nvPr/>
        </p:nvSpPr>
        <p:spPr>
          <a:xfrm>
            <a:off x="777240" y="341071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58952" y="3630168"/>
            <a:ext cx="31455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+12%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777240" y="423367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 ADR growth, Q4 2025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77240" y="4471416"/>
            <a:ext cx="3145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JLL APAC Hotel Investment Outlook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4297680" y="3246120"/>
            <a:ext cx="3602736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297680" y="3246120"/>
            <a:ext cx="82296" cy="1481328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16" name="Text 13"/>
          <p:cNvSpPr/>
          <p:nvPr/>
        </p:nvSpPr>
        <p:spPr>
          <a:xfrm>
            <a:off x="4572000" y="341071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CHINA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553712" y="3630168"/>
            <a:ext cx="31455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167.5M</a:t>
            </a:r>
            <a:endParaRPr lang="en-US" sz="3800" dirty="0"/>
          </a:p>
        </p:txBody>
      </p:sp>
      <p:sp>
        <p:nvSpPr>
          <p:cNvPr id="18" name="Text 15"/>
          <p:cNvSpPr/>
          <p:nvPr/>
        </p:nvSpPr>
        <p:spPr>
          <a:xfrm>
            <a:off x="4572000" y="423367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Outbound trips 2025, +40M over US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4572000" y="4471416"/>
            <a:ext cx="3145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China Nat'l Immigration Admin.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8092440" y="3246120"/>
            <a:ext cx="3602736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092440" y="3246120"/>
            <a:ext cx="82296" cy="1481328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22" name="Text 19"/>
          <p:cNvSpPr/>
          <p:nvPr/>
        </p:nvSpPr>
        <p:spPr>
          <a:xfrm>
            <a:off x="8366760" y="341071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8348472" y="3630168"/>
            <a:ext cx="31455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+9%</a:t>
            </a:r>
            <a:endParaRPr lang="en-US" sz="3800" dirty="0"/>
          </a:p>
        </p:txBody>
      </p:sp>
      <p:sp>
        <p:nvSpPr>
          <p:cNvPr id="24" name="Text 21"/>
          <p:cNvSpPr/>
          <p:nvPr/>
        </p:nvSpPr>
        <p:spPr>
          <a:xfrm>
            <a:off x="8366760" y="423367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Dubai RevPAR YoY, 2025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8366760" y="4471416"/>
            <a:ext cx="3145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 / Hotelier Middle East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502920" y="4928616"/>
            <a:ext cx="3602736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02920" y="4928616"/>
            <a:ext cx="82296" cy="1481328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28" name="Text 25"/>
          <p:cNvSpPr/>
          <p:nvPr/>
        </p:nvSpPr>
        <p:spPr>
          <a:xfrm>
            <a:off x="777240" y="5093208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ITALY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758952" y="5312664"/>
            <a:ext cx="31455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+3%</a:t>
            </a:r>
            <a:endParaRPr lang="en-US" sz="3800" dirty="0"/>
          </a:p>
        </p:txBody>
      </p:sp>
      <p:sp>
        <p:nvSpPr>
          <p:cNvPr id="30" name="Text 27"/>
          <p:cNvSpPr/>
          <p:nvPr/>
        </p:nvSpPr>
        <p:spPr>
          <a:xfrm>
            <a:off x="777240" y="5916168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Italy RevPAR H1 2025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77240" y="6153912"/>
            <a:ext cx="3145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Cushman &amp; Wakefield / CoStar</a:t>
            </a:r>
            <a:endParaRPr lang="en-US" sz="850" dirty="0"/>
          </a:p>
        </p:txBody>
      </p:sp>
      <p:sp>
        <p:nvSpPr>
          <p:cNvPr id="32" name="Shape 29"/>
          <p:cNvSpPr/>
          <p:nvPr/>
        </p:nvSpPr>
        <p:spPr>
          <a:xfrm>
            <a:off x="4297680" y="4928616"/>
            <a:ext cx="3602736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297680" y="4928616"/>
            <a:ext cx="82296" cy="1481328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34" name="Text 31"/>
          <p:cNvSpPr/>
          <p:nvPr/>
        </p:nvSpPr>
        <p:spPr>
          <a:xfrm>
            <a:off x="4572000" y="5093208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FRANCE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4553712" y="5312664"/>
            <a:ext cx="31455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</a:t>
            </a:r>
            <a:endParaRPr lang="en-US" sz="3800" dirty="0"/>
          </a:p>
        </p:txBody>
      </p:sp>
      <p:sp>
        <p:nvSpPr>
          <p:cNvPr id="36" name="Text 33"/>
          <p:cNvSpPr/>
          <p:nvPr/>
        </p:nvSpPr>
        <p:spPr>
          <a:xfrm>
            <a:off x="4572000" y="5916168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 occupancy — decade high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572000" y="6153912"/>
            <a:ext cx="3145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 / HVS Paris Outlook</a:t>
            </a:r>
            <a:endParaRPr lang="en-US" sz="850" dirty="0"/>
          </a:p>
        </p:txBody>
      </p:sp>
      <p:sp>
        <p:nvSpPr>
          <p:cNvPr id="38" name="Shape 35"/>
          <p:cNvSpPr/>
          <p:nvPr/>
        </p:nvSpPr>
        <p:spPr>
          <a:xfrm>
            <a:off x="8092440" y="4928616"/>
            <a:ext cx="3602736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8092440" y="4928616"/>
            <a:ext cx="82296" cy="1481328"/>
          </a:xfrm>
          <a:prstGeom prst="rect">
            <a:avLst/>
          </a:prstGeom>
          <a:solidFill>
            <a:srgbClr val="D92D20"/>
          </a:solidFill>
          <a:ln/>
        </p:spPr>
      </p:sp>
      <p:sp>
        <p:nvSpPr>
          <p:cNvPr id="40" name="Text 37"/>
          <p:cNvSpPr/>
          <p:nvPr/>
        </p:nvSpPr>
        <p:spPr>
          <a:xfrm>
            <a:off x="8366760" y="5093208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8348472" y="5312664"/>
            <a:ext cx="31455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D92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−0.3%</a:t>
            </a:r>
            <a:endParaRPr lang="en-US" sz="3800" dirty="0"/>
          </a:p>
        </p:txBody>
      </p:sp>
      <p:sp>
        <p:nvSpPr>
          <p:cNvPr id="42" name="Text 39"/>
          <p:cNvSpPr/>
          <p:nvPr/>
        </p:nvSpPr>
        <p:spPr>
          <a:xfrm>
            <a:off x="8366760" y="5916168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RevPAR — first non-recession drop since 2009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8366760" y="6153912"/>
            <a:ext cx="3145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CoStar FY 2025</a:t>
            </a:r>
            <a:endParaRPr lang="en-US" sz="850" dirty="0"/>
          </a:p>
        </p:txBody>
      </p:sp>
      <p:sp>
        <p:nvSpPr>
          <p:cNvPr id="44" name="Shape 41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6" name="Shape 43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48" name="Text 45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WHERE THE BOOKINGS GO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cities anchor global hotel demand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23317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Dubai now generates more bookings revenue than New York, Mumbai and Rome combined. Paris hit a decade-high occupancy of 78%. The Middle East's pricing power has consolidated post-pandemic.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3154680"/>
            <a:ext cx="2157984" cy="118872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9" name="Shape 6"/>
          <p:cNvSpPr/>
          <p:nvPr/>
        </p:nvSpPr>
        <p:spPr>
          <a:xfrm>
            <a:off x="502920" y="3273552"/>
            <a:ext cx="2157984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04088" y="3429000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366674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Dubai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704088" y="4123944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Arab Emirates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704088" y="4416552"/>
            <a:ext cx="1755648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04088" y="4489704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BOOKINGS REVENUE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685800" y="467258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$47.6M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704088" y="5166360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Occupancy 79.4%, RevPAR +9%, NYE 2025 ADR exceeded AED 2,000.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04088" y="5733288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 / DET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2770632" y="3154680"/>
            <a:ext cx="2157984" cy="118872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19" name="Shape 16"/>
          <p:cNvSpPr/>
          <p:nvPr/>
        </p:nvSpPr>
        <p:spPr>
          <a:xfrm>
            <a:off x="2770632" y="3273552"/>
            <a:ext cx="2157984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2971800" y="3429000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2953512" y="366674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Paris</a:t>
            </a:r>
            <a:endParaRPr lang="en-US" sz="2300" dirty="0"/>
          </a:p>
        </p:txBody>
      </p:sp>
      <p:sp>
        <p:nvSpPr>
          <p:cNvPr id="22" name="Text 19"/>
          <p:cNvSpPr/>
          <p:nvPr/>
        </p:nvSpPr>
        <p:spPr>
          <a:xfrm>
            <a:off x="2971800" y="4123944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France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2971800" y="4416552"/>
            <a:ext cx="1755648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2971800" y="4489704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BOOKINGS REVENUE</a:t>
            </a:r>
            <a:endParaRPr lang="en-US" sz="750" dirty="0"/>
          </a:p>
        </p:txBody>
      </p:sp>
      <p:sp>
        <p:nvSpPr>
          <p:cNvPr id="25" name="Text 22"/>
          <p:cNvSpPr/>
          <p:nvPr/>
        </p:nvSpPr>
        <p:spPr>
          <a:xfrm>
            <a:off x="2953512" y="467258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$22.0M</a:t>
            </a:r>
            <a:endParaRPr lang="en-US" sz="2600" dirty="0"/>
          </a:p>
        </p:txBody>
      </p:sp>
      <p:sp>
        <p:nvSpPr>
          <p:cNvPr id="26" name="Text 23"/>
          <p:cNvSpPr/>
          <p:nvPr/>
        </p:nvSpPr>
        <p:spPr>
          <a:xfrm>
            <a:off x="2971800" y="5166360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Occupancy 78% — decade high. RevPAR +3% over post-Olympics 2024.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2971800" y="5733288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CoStar / INSEE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5038344" y="3154680"/>
            <a:ext cx="2157984" cy="118872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29" name="Shape 26"/>
          <p:cNvSpPr/>
          <p:nvPr/>
        </p:nvSpPr>
        <p:spPr>
          <a:xfrm>
            <a:off x="5038344" y="3273552"/>
            <a:ext cx="2157984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5239512" y="3429000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#3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5221224" y="366674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York</a:t>
            </a:r>
            <a:endParaRPr lang="en-US" sz="2300" dirty="0"/>
          </a:p>
        </p:txBody>
      </p:sp>
      <p:sp>
        <p:nvSpPr>
          <p:cNvPr id="32" name="Text 29"/>
          <p:cNvSpPr/>
          <p:nvPr/>
        </p:nvSpPr>
        <p:spPr>
          <a:xfrm>
            <a:off x="5239512" y="4123944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5239512" y="4416552"/>
            <a:ext cx="1755648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239512" y="4489704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BOOKINGS REVENUE</a:t>
            </a:r>
            <a:endParaRPr lang="en-US" sz="750" dirty="0"/>
          </a:p>
        </p:txBody>
      </p:sp>
      <p:sp>
        <p:nvSpPr>
          <p:cNvPr id="35" name="Text 32"/>
          <p:cNvSpPr/>
          <p:nvPr/>
        </p:nvSpPr>
        <p:spPr>
          <a:xfrm>
            <a:off x="5221224" y="467258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$11.6M</a:t>
            </a:r>
            <a:endParaRPr lang="en-US" sz="2600" dirty="0"/>
          </a:p>
        </p:txBody>
      </p:sp>
      <p:sp>
        <p:nvSpPr>
          <p:cNvPr id="36" name="Text 33"/>
          <p:cNvSpPr/>
          <p:nvPr/>
        </p:nvSpPr>
        <p:spPr>
          <a:xfrm>
            <a:off x="5239512" y="5166360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Occupancy 84.1%, ADR $333.71 (+4.7%), top-performing US market.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5239512" y="5733288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CoStar 2025</a:t>
            </a:r>
            <a:endParaRPr lang="en-US" sz="800" dirty="0"/>
          </a:p>
        </p:txBody>
      </p:sp>
      <p:sp>
        <p:nvSpPr>
          <p:cNvPr id="38" name="Shape 35"/>
          <p:cNvSpPr/>
          <p:nvPr/>
        </p:nvSpPr>
        <p:spPr>
          <a:xfrm>
            <a:off x="7306056" y="3154680"/>
            <a:ext cx="2157984" cy="118872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39" name="Shape 36"/>
          <p:cNvSpPr/>
          <p:nvPr/>
        </p:nvSpPr>
        <p:spPr>
          <a:xfrm>
            <a:off x="7306056" y="3273552"/>
            <a:ext cx="2157984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507224" y="3429000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#4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7488936" y="366674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Mumbai</a:t>
            </a:r>
            <a:endParaRPr lang="en-US" sz="2300" dirty="0"/>
          </a:p>
        </p:txBody>
      </p:sp>
      <p:sp>
        <p:nvSpPr>
          <p:cNvPr id="42" name="Text 39"/>
          <p:cNvSpPr/>
          <p:nvPr/>
        </p:nvSpPr>
        <p:spPr>
          <a:xfrm>
            <a:off x="7507224" y="4123944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7507224" y="4416552"/>
            <a:ext cx="1755648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7507224" y="4489704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BOOKINGS REVENUE</a:t>
            </a:r>
            <a:endParaRPr lang="en-US" sz="750" dirty="0"/>
          </a:p>
        </p:txBody>
      </p:sp>
      <p:sp>
        <p:nvSpPr>
          <p:cNvPr id="45" name="Text 42"/>
          <p:cNvSpPr/>
          <p:nvPr/>
        </p:nvSpPr>
        <p:spPr>
          <a:xfrm>
            <a:off x="7488936" y="467258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$10.5M</a:t>
            </a:r>
            <a:endParaRPr lang="en-US" sz="2600" dirty="0"/>
          </a:p>
        </p:txBody>
      </p:sp>
      <p:sp>
        <p:nvSpPr>
          <p:cNvPr id="46" name="Text 43"/>
          <p:cNvSpPr/>
          <p:nvPr/>
        </p:nvSpPr>
        <p:spPr>
          <a:xfrm>
            <a:off x="7507224" y="5166360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#1 city — occupancy 77.1%, ADR ₹12,300 (~$148).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7507224" y="5733288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Horwath HTL</a:t>
            </a:r>
            <a:endParaRPr lang="en-US" sz="800" dirty="0"/>
          </a:p>
        </p:txBody>
      </p:sp>
      <p:sp>
        <p:nvSpPr>
          <p:cNvPr id="48" name="Shape 45"/>
          <p:cNvSpPr/>
          <p:nvPr/>
        </p:nvSpPr>
        <p:spPr>
          <a:xfrm>
            <a:off x="9573768" y="3154680"/>
            <a:ext cx="2157984" cy="118872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49" name="Shape 46"/>
          <p:cNvSpPr/>
          <p:nvPr/>
        </p:nvSpPr>
        <p:spPr>
          <a:xfrm>
            <a:off x="9573768" y="3273552"/>
            <a:ext cx="2157984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774936" y="3429000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#5</a:t>
            </a:r>
            <a:endParaRPr lang="en-US" sz="1200" dirty="0"/>
          </a:p>
        </p:txBody>
      </p:sp>
      <p:sp>
        <p:nvSpPr>
          <p:cNvPr id="51" name="Text 48"/>
          <p:cNvSpPr/>
          <p:nvPr/>
        </p:nvSpPr>
        <p:spPr>
          <a:xfrm>
            <a:off x="9756648" y="366674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Rome</a:t>
            </a:r>
            <a:endParaRPr lang="en-US" sz="2300" dirty="0"/>
          </a:p>
        </p:txBody>
      </p:sp>
      <p:sp>
        <p:nvSpPr>
          <p:cNvPr id="52" name="Text 49"/>
          <p:cNvSpPr/>
          <p:nvPr/>
        </p:nvSpPr>
        <p:spPr>
          <a:xfrm>
            <a:off x="9774936" y="4123944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Italy</a:t>
            </a:r>
            <a:endParaRPr lang="en-US" sz="1000" dirty="0"/>
          </a:p>
        </p:txBody>
      </p:sp>
      <p:sp>
        <p:nvSpPr>
          <p:cNvPr id="53" name="Shape 50"/>
          <p:cNvSpPr/>
          <p:nvPr/>
        </p:nvSpPr>
        <p:spPr>
          <a:xfrm>
            <a:off x="9774936" y="4416552"/>
            <a:ext cx="1755648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9774936" y="4489704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BOOKINGS REVENUE</a:t>
            </a:r>
            <a:endParaRPr lang="en-US" sz="750" dirty="0"/>
          </a:p>
        </p:txBody>
      </p:sp>
      <p:sp>
        <p:nvSpPr>
          <p:cNvPr id="55" name="Text 52"/>
          <p:cNvSpPr/>
          <p:nvPr/>
        </p:nvSpPr>
        <p:spPr>
          <a:xfrm>
            <a:off x="9756648" y="4672584"/>
            <a:ext cx="1837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$7.1M</a:t>
            </a:r>
            <a:endParaRPr lang="en-US" sz="2600" dirty="0"/>
          </a:p>
        </p:txBody>
      </p:sp>
      <p:sp>
        <p:nvSpPr>
          <p:cNvPr id="56" name="Text 53"/>
          <p:cNvSpPr/>
          <p:nvPr/>
        </p:nvSpPr>
        <p:spPr>
          <a:xfrm>
            <a:off x="9774936" y="5166360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 RevPAR +3%. Pope Francis funeral peak: 88.8% occupancy.</a:t>
            </a:r>
            <a:endParaRPr lang="en-US" sz="900" dirty="0"/>
          </a:p>
        </p:txBody>
      </p:sp>
      <p:sp>
        <p:nvSpPr>
          <p:cNvPr id="57" name="Text 54"/>
          <p:cNvSpPr/>
          <p:nvPr/>
        </p:nvSpPr>
        <p:spPr>
          <a:xfrm>
            <a:off x="9774936" y="5733288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Cushman &amp; Wakefield</a:t>
            </a:r>
            <a:endParaRPr lang="en-US" sz="800" dirty="0"/>
          </a:p>
        </p:txBody>
      </p:sp>
      <p:sp>
        <p:nvSpPr>
          <p:cNvPr id="58" name="Shape 55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60" name="Shape 57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62" name="Text 59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THE CANCELLATION GAP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cancellations are now 2× the direct-channel rate</a:t>
            </a:r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3317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Cloudbeds' 2026 State of Independent Hotels report — built from 90 million bookings across 180 countries — found OTA cancellation rates hit 21.8% in 2025, vs 10.6% for direct. The hotel-API channel sits cleanly in between.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02920" y="3136392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hotel bookings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657600" y="3172968"/>
            <a:ext cx="6126480" cy="274320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10" name="Shape 7"/>
          <p:cNvSpPr/>
          <p:nvPr/>
        </p:nvSpPr>
        <p:spPr>
          <a:xfrm>
            <a:off x="3657600" y="3172968"/>
            <a:ext cx="1180740" cy="274320"/>
          </a:xfrm>
          <a:prstGeom prst="rect">
            <a:avLst/>
          </a:prstGeom>
          <a:solidFill>
            <a:srgbClr val="12A674"/>
          </a:solidFill>
          <a:ln/>
        </p:spPr>
      </p:sp>
      <p:sp>
        <p:nvSpPr>
          <p:cNvPr id="11" name="Text 8"/>
          <p:cNvSpPr/>
          <p:nvPr/>
        </p:nvSpPr>
        <p:spPr>
          <a:xfrm>
            <a:off x="4911492" y="3118104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A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10.6%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927080" y="3136392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Cloudbeds 2026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502920" y="3648456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hotel-API channel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3657600" y="3685032"/>
            <a:ext cx="6126480" cy="274320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15" name="Shape 12"/>
          <p:cNvSpPr/>
          <p:nvPr/>
        </p:nvSpPr>
        <p:spPr>
          <a:xfrm>
            <a:off x="3657600" y="3685032"/>
            <a:ext cx="1815666" cy="274320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16" name="Text 13"/>
          <p:cNvSpPr/>
          <p:nvPr/>
        </p:nvSpPr>
        <p:spPr>
          <a:xfrm>
            <a:off x="5546418" y="363016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16.3%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0927080" y="3648456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2025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502920" y="4160520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average (all channels)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3657600" y="4197096"/>
            <a:ext cx="6126480" cy="274320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20" name="Shape 17"/>
          <p:cNvSpPr/>
          <p:nvPr/>
        </p:nvSpPr>
        <p:spPr>
          <a:xfrm>
            <a:off x="3657600" y="4197096"/>
            <a:ext cx="2133129" cy="274320"/>
          </a:xfrm>
          <a:prstGeom prst="rect">
            <a:avLst/>
          </a:prstGeom>
          <a:solidFill>
            <a:srgbClr val="A6A6B0"/>
          </a:solidFill>
          <a:ln/>
        </p:spPr>
      </p:sp>
      <p:sp>
        <p:nvSpPr>
          <p:cNvPr id="21" name="Text 18"/>
          <p:cNvSpPr/>
          <p:nvPr/>
        </p:nvSpPr>
        <p:spPr>
          <a:xfrm>
            <a:off x="5863881" y="414223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19.15%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10927080" y="4160520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SiteMinder 2025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502920" y="4672584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 channel (independent hotels)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3657600" y="4709160"/>
            <a:ext cx="6126480" cy="274320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25" name="Shape 22"/>
          <p:cNvSpPr/>
          <p:nvPr/>
        </p:nvSpPr>
        <p:spPr>
          <a:xfrm>
            <a:off x="3657600" y="4709160"/>
            <a:ext cx="2428314" cy="274320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26" name="Text 23"/>
          <p:cNvSpPr/>
          <p:nvPr/>
        </p:nvSpPr>
        <p:spPr>
          <a:xfrm>
            <a:off x="6159066" y="4654296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21.8%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10927080" y="4672584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Cloudbeds 2026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502920" y="5184648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OTA platforms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3657600" y="5221224"/>
            <a:ext cx="6126480" cy="274320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30" name="Shape 27"/>
          <p:cNvSpPr/>
          <p:nvPr/>
        </p:nvSpPr>
        <p:spPr>
          <a:xfrm>
            <a:off x="3657600" y="5221224"/>
            <a:ext cx="5569527" cy="274320"/>
          </a:xfrm>
          <a:prstGeom prst="rect">
            <a:avLst/>
          </a:prstGeom>
          <a:solidFill>
            <a:srgbClr val="D92D20"/>
          </a:solidFill>
          <a:ln/>
        </p:spPr>
      </p:sp>
      <p:sp>
        <p:nvSpPr>
          <p:cNvPr id="31" name="Text 28"/>
          <p:cNvSpPr/>
          <p:nvPr/>
        </p:nvSpPr>
        <p:spPr>
          <a:xfrm>
            <a:off x="9300279" y="5166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2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~50%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10927080" y="5184648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Cloudbeds 2025</a:t>
            </a:r>
            <a:endParaRPr lang="en-US" sz="850" dirty="0"/>
          </a:p>
        </p:txBody>
      </p:sp>
      <p:sp>
        <p:nvSpPr>
          <p:cNvPr id="33" name="Shape 30"/>
          <p:cNvSpPr/>
          <p:nvPr/>
        </p:nvSpPr>
        <p:spPr>
          <a:xfrm>
            <a:off x="502920" y="5779008"/>
            <a:ext cx="11183112" cy="384048"/>
          </a:xfrm>
          <a:prstGeom prst="rect">
            <a:avLst/>
          </a:prstGeom>
          <a:solidFill>
            <a:srgbClr val="F6EAF4"/>
          </a:solidFill>
          <a:ln/>
        </p:spPr>
      </p:sp>
      <p:sp>
        <p:nvSpPr>
          <p:cNvPr id="34" name="Text 31"/>
          <p:cNvSpPr/>
          <p:nvPr/>
        </p:nvSpPr>
        <p:spPr>
          <a:xfrm>
            <a:off x="731520" y="577900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A1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CONTEXT   </a:t>
            </a:r>
            <a:pPr indent="0" marL="0">
              <a:buNone/>
            </a:pPr>
            <a:r>
              <a:rPr lang="en-US" sz="1050" i="1" dirty="0">
                <a:solidFill>
                  <a:srgbClr val="6A1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bookings are also worth more — hotel websites averaged $516 per booking vs $312 via OTAs (SiteMinder, 2025).</a:t>
            </a:r>
            <a:endParaRPr lang="en-US" sz="1050" dirty="0"/>
          </a:p>
        </p:txBody>
      </p:sp>
      <p:sp>
        <p:nvSpPr>
          <p:cNvPr id="35" name="Shape 32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37" name="Shape 34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39" name="Text 36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THE CONCENTRATION RISK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Two-thirds of hotel-API revenue flows through five suppliers</a:t>
            </a:r>
            <a:pPr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365760" y="2697480"/>
            <a:ext cx="4572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64%</a:t>
            </a:r>
            <a:endParaRPr lang="en-US" sz="13000" dirty="0"/>
          </a:p>
        </p:txBody>
      </p:sp>
      <p:sp>
        <p:nvSpPr>
          <p:cNvPr id="8" name="Text 5"/>
          <p:cNvSpPr/>
          <p:nvPr/>
        </p:nvSpPr>
        <p:spPr>
          <a:xfrm>
            <a:off x="502920" y="4498848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i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GBV concentrated in the top 5 supplier connections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02920" y="53949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data, 2025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852160" y="260604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INDUSTRY BACKDROP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5852160" y="3063240"/>
            <a:ext cx="5806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A1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10,000+ EU hotels in industry class-action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852160" y="3337560"/>
            <a:ext cx="5806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years of price-parity clauses ruled anti-competitive (ECJ 2024); Hotel Claims Alliance filed in 2025.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852160" y="3849624"/>
            <a:ext cx="5806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A1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cost +25% vs RevPAR +19% (2019–25)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852160" y="4123944"/>
            <a:ext cx="5806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acquisition is now outpacing revenue growth.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852160" y="4636008"/>
            <a:ext cx="5806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A1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B2B groups posted +8–20% TTV growth in 2025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852160" y="4910328"/>
            <a:ext cx="5806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HBX €8.2B TTV; WebBeds A$5.8B TTV; TBO crossed $3.7B GTV.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5852160" y="5422392"/>
            <a:ext cx="5806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A1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B2B players control €15B+ in combined TTV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852160" y="5696712"/>
            <a:ext cx="5806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Two-platform dominance in the independent B2B market.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THE CONSOLIDATION WAVE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 distribution is where the money moved</a:t>
            </a:r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2860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consumer OTA growth slowed to single digits, the B2B layer IPO'd, acquired and compounded its way to scale across 2025–26.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3063240"/>
            <a:ext cx="11183112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02920" y="310896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HBX Group (Hotelbeds)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3931920" y="310896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€8.2B TTV · +8%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537960" y="3108960"/>
            <a:ext cx="5148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European IPO of 2025 — €725M raised, Feb 2025.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02920" y="3547872"/>
            <a:ext cx="11183112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02920" y="3593592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Travel Group (WebBeds)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3931920" y="3593592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A$5.8B TTV · +20%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537960" y="3593592"/>
            <a:ext cx="5148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Targeting A$10B TTV by FY30 — organic, no M&amp;A.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02920" y="4032504"/>
            <a:ext cx="11183112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02920" y="4078224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TBO Tek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931920" y="4078224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$3.7B GTV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537960" y="4078224"/>
            <a:ext cx="5148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Acquired Classic Vacations for up to $125M — a US luxury entry.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02920" y="4517136"/>
            <a:ext cx="11183112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02920" y="4562856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RateHawk / ETG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3931920" y="4562856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$4.8B GTV · +30%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537960" y="4562856"/>
            <a:ext cx="5148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network up 37% to 110,000+ travel professionals.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502920" y="5001768"/>
            <a:ext cx="11183112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02920" y="5047488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Expedia — B2B segment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3931920" y="5047488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+24% bookings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6537960" y="5047488"/>
            <a:ext cx="5148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consecutive quarters of double-digit growth.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502920" y="5486400"/>
            <a:ext cx="11183112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02920" y="553212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Holdings — B2B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3931920" y="553212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+26% to $9.4B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6537960" y="5532120"/>
            <a:ext cx="5148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fastest-growing segment in the group.</a:t>
            </a:r>
            <a:endParaRPr lang="en-US" sz="1150" dirty="0"/>
          </a:p>
        </p:txBody>
      </p:sp>
      <p:sp>
        <p:nvSpPr>
          <p:cNvPr id="32" name="Shape 29"/>
          <p:cNvSpPr/>
          <p:nvPr/>
        </p:nvSpPr>
        <p:spPr>
          <a:xfrm>
            <a:off x="502920" y="5971032"/>
            <a:ext cx="11183112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02920" y="6089904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public FY2025–26 disclosures and company releases; RateHawk figures self-reported.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THE RELIABILITY FRONTIER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Reliability is the unmeasured industry frontier</a:t>
            </a:r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3317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no published industry standard for hotel-API booking failure rates. The figures below — observed across 1.5M+ network bookings — are among the first network-level disclosures of distribution reliability at scale.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3246120"/>
            <a:ext cx="3602736" cy="1920240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9" name="Text 6"/>
          <p:cNvSpPr/>
          <p:nvPr/>
        </p:nvSpPr>
        <p:spPr>
          <a:xfrm>
            <a:off x="758952" y="3410712"/>
            <a:ext cx="31455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12A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5000" dirty="0"/>
          </a:p>
        </p:txBody>
      </p:sp>
      <p:sp>
        <p:nvSpPr>
          <p:cNvPr id="10" name="Text 7"/>
          <p:cNvSpPr/>
          <p:nvPr/>
        </p:nvSpPr>
        <p:spPr>
          <a:xfrm>
            <a:off x="777240" y="4206240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CONFIRMATION RATE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77240" y="4489704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across 90+ OTAs and 100+ supplier connections.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297680" y="3246120"/>
            <a:ext cx="3602736" cy="1920240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13" name="Text 10"/>
          <p:cNvSpPr/>
          <p:nvPr/>
        </p:nvSpPr>
        <p:spPr>
          <a:xfrm>
            <a:off x="4553712" y="3410712"/>
            <a:ext cx="31455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E08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7%</a:t>
            </a:r>
            <a:endParaRPr lang="en-US" sz="5000" dirty="0"/>
          </a:p>
        </p:txBody>
      </p:sp>
      <p:sp>
        <p:nvSpPr>
          <p:cNvPr id="14" name="Text 11"/>
          <p:cNvSpPr/>
          <p:nvPr/>
        </p:nvSpPr>
        <p:spPr>
          <a:xfrm>
            <a:off x="4572000" y="4206240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FAILURE RATE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572000" y="4489704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Driven by supplier-side timeouts, mapping mismatches and rate-eligibility errors.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8092440" y="3246120"/>
            <a:ext cx="3602736" cy="1920240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17" name="Text 14"/>
          <p:cNvSpPr/>
          <p:nvPr/>
        </p:nvSpPr>
        <p:spPr>
          <a:xfrm>
            <a:off x="8348472" y="3410712"/>
            <a:ext cx="31455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$24M+</a:t>
            </a:r>
            <a:endParaRPr lang="en-US" sz="5000" dirty="0"/>
          </a:p>
        </p:txBody>
      </p:sp>
      <p:sp>
        <p:nvSpPr>
          <p:cNvPr id="18" name="Text 15"/>
          <p:cNvSpPr/>
          <p:nvPr/>
        </p:nvSpPr>
        <p:spPr>
          <a:xfrm>
            <a:off x="8366760" y="4206240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REVENUE — RECOVERABLE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8366760" y="4489704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Annualised at network level. Industry-aggregate figure not previously disclosed.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502920" y="5440680"/>
            <a:ext cx="11183112" cy="658368"/>
          </a:xfrm>
          <a:prstGeom prst="rect">
            <a:avLst/>
          </a:prstGeom>
          <a:solidFill>
            <a:srgbClr val="F6EAF4"/>
          </a:solidFill>
          <a:ln/>
        </p:spPr>
      </p:sp>
      <p:sp>
        <p:nvSpPr>
          <p:cNvPr id="21" name="Text 18"/>
          <p:cNvSpPr/>
          <p:nvPr/>
        </p:nvSpPr>
        <p:spPr>
          <a:xfrm>
            <a:off x="731520" y="5440680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100" kern="0" dirty="0">
                <a:solidFill>
                  <a:srgbClr val="6A1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CONTEXT   </a:t>
            </a:r>
            <a:pPr indent="0" marL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6A1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 booking-engine abandonment is industry-wide ~62% (Booking Whizz, 2026). OTA cart abandonment averages ~89% (Navan, 2025). Travel ranks #1 for digital frustration at 44% (Contentsquare, 2025).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6A1B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A4188C"/>
          </a:solidFill>
          <a:ln/>
        </p:spPr>
      </p:sp>
      <p:pic>
        <p:nvPicPr>
          <p:cNvPr id="3" name="Image 0" descr="/home/claude/zh_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594360"/>
            <a:ext cx="120015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331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D9A9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TWO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77240" y="2743200"/>
            <a:ext cx="7772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Hits the</a:t>
            </a:r>
            <a:endParaRPr lang="en-US" sz="5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Flow</a:t>
            </a:r>
            <a:endParaRPr lang="en-US" sz="5000" dirty="0"/>
          </a:p>
        </p:txBody>
      </p:sp>
      <p:sp>
        <p:nvSpPr>
          <p:cNvPr id="6" name="Text 3"/>
          <p:cNvSpPr/>
          <p:nvPr/>
        </p:nvSpPr>
        <p:spPr>
          <a:xfrm>
            <a:off x="822960" y="4288536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i="1" dirty="0">
                <a:solidFill>
                  <a:srgbClr val="EA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56% of U.S. travelers used AI for a trip — the fastest behavioral shift in over a decade. But the bottleneck isn't the chat box. It's whether your inventory is machine-readable in real time.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955280" y="914400"/>
            <a:ext cx="4023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500" b="1" dirty="0">
                <a:solidFill>
                  <a:srgbClr val="7C2C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0" dirty="0"/>
          </a:p>
        </p:txBody>
      </p:sp>
      <p:sp>
        <p:nvSpPr>
          <p:cNvPr id="8" name="Text 5"/>
          <p:cNvSpPr/>
          <p:nvPr/>
        </p:nvSpPr>
        <p:spPr>
          <a:xfrm>
            <a:off x="7772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79E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  ZentrumHub · Hotel Distribution 2026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AI JUST HIT THE BOOKING FLOW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 raced ahead. Trust in autonomy did not</a:t>
            </a:r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02920" y="2331720"/>
            <a:ext cx="11183112" cy="960120"/>
          </a:xfrm>
          <a:prstGeom prst="rect">
            <a:avLst/>
          </a:prstGeom>
          <a:solidFill>
            <a:srgbClr val="20202C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2240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A418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5400" dirty="0"/>
          </a:p>
        </p:txBody>
      </p:sp>
      <p:sp>
        <p:nvSpPr>
          <p:cNvPr id="9" name="Text 6"/>
          <p:cNvSpPr/>
          <p:nvPr/>
        </p:nvSpPr>
        <p:spPr>
          <a:xfrm>
            <a:off x="1371600" y="2395728"/>
            <a:ext cx="8778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fastest behavioral shift we have measured in well over a decade.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371600" y="2907792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9C9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Pete Comeau, Managing Director, Phocuswright Research — March 2026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3657600"/>
            <a:ext cx="3602736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2920" y="3657600"/>
            <a:ext cx="3602736" cy="91440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13" name="Text 10"/>
          <p:cNvSpPr/>
          <p:nvPr/>
        </p:nvSpPr>
        <p:spPr>
          <a:xfrm>
            <a:off x="758952" y="3858768"/>
            <a:ext cx="3145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</a:t>
            </a:r>
            <a:endParaRPr lang="en-US" sz="5600" dirty="0"/>
          </a:p>
        </p:txBody>
      </p:sp>
      <p:sp>
        <p:nvSpPr>
          <p:cNvPr id="14" name="Text 11"/>
          <p:cNvSpPr/>
          <p:nvPr/>
        </p:nvSpPr>
        <p:spPr>
          <a:xfrm>
            <a:off x="777240" y="4754880"/>
            <a:ext cx="30998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U.S. travelers used AI for a trip in the past 12 months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777240" y="5385816"/>
            <a:ext cx="30998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from 33% (1H25) → 43% (2H25) → 56%. Phocuswright, Mar 2026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4297680" y="3657600"/>
            <a:ext cx="3602736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297680" y="3657600"/>
            <a:ext cx="3602736" cy="91440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18" name="Text 15"/>
          <p:cNvSpPr/>
          <p:nvPr/>
        </p:nvSpPr>
        <p:spPr>
          <a:xfrm>
            <a:off x="4553712" y="3858768"/>
            <a:ext cx="3145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33%</a:t>
            </a:r>
            <a:endParaRPr lang="en-US" sz="5600" dirty="0"/>
          </a:p>
        </p:txBody>
      </p:sp>
      <p:sp>
        <p:nvSpPr>
          <p:cNvPr id="19" name="Text 16"/>
          <p:cNvSpPr/>
          <p:nvPr/>
        </p:nvSpPr>
        <p:spPr>
          <a:xfrm>
            <a:off x="4572000" y="4754880"/>
            <a:ext cx="30998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use generative AI for trip research — closing on search (35%)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4572000" y="5385816"/>
            <a:ext cx="30998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5× jump since 2024. Phocuswright, Mar 2026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8092440" y="3657600"/>
            <a:ext cx="3602736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092440" y="3657600"/>
            <a:ext cx="3602736" cy="91440"/>
          </a:xfrm>
          <a:prstGeom prst="rect">
            <a:avLst/>
          </a:prstGeom>
          <a:solidFill>
            <a:srgbClr val="E08A00"/>
          </a:solidFill>
          <a:ln/>
        </p:spPr>
      </p:sp>
      <p:sp>
        <p:nvSpPr>
          <p:cNvPr id="23" name="Text 20"/>
          <p:cNvSpPr/>
          <p:nvPr/>
        </p:nvSpPr>
        <p:spPr>
          <a:xfrm>
            <a:off x="8348472" y="3858768"/>
            <a:ext cx="3145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E08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2%</a:t>
            </a:r>
            <a:endParaRPr lang="en-US" sz="5600" dirty="0"/>
          </a:p>
        </p:txBody>
      </p:sp>
      <p:sp>
        <p:nvSpPr>
          <p:cNvPr id="24" name="Text 21"/>
          <p:cNvSpPr/>
          <p:nvPr/>
        </p:nvSpPr>
        <p:spPr>
          <a:xfrm>
            <a:off x="8366760" y="4754880"/>
            <a:ext cx="30998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let AI book a trip fully autonomously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8366760" y="5385816"/>
            <a:ext cx="30998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is here; the transaction isn't. Skift State of Travel 2025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30" name="Text 27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· WHO ADOPTED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generation crossed at once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2304288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trip-planning is no longer an early-adopter behaviour. The oldest cohort doubled in six months.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02920" y="32918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Millennials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377440" y="3346704"/>
            <a:ext cx="4754880" cy="32918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10" name="Shape 7"/>
          <p:cNvSpPr/>
          <p:nvPr/>
        </p:nvSpPr>
        <p:spPr>
          <a:xfrm>
            <a:off x="2377440" y="3346704"/>
            <a:ext cx="4398264" cy="329184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11" name="Text 8"/>
          <p:cNvSpPr/>
          <p:nvPr/>
        </p:nvSpPr>
        <p:spPr>
          <a:xfrm>
            <a:off x="6867144" y="3291840"/>
            <a:ext cx="822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02920" y="3968496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 Z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2377440" y="4023360"/>
            <a:ext cx="4754880" cy="32918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14" name="Shape 11"/>
          <p:cNvSpPr/>
          <p:nvPr/>
        </p:nvSpPr>
        <p:spPr>
          <a:xfrm>
            <a:off x="2377440" y="4023360"/>
            <a:ext cx="4279392" cy="329184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15" name="Text 12"/>
          <p:cNvSpPr/>
          <p:nvPr/>
        </p:nvSpPr>
        <p:spPr>
          <a:xfrm>
            <a:off x="6748272" y="3968496"/>
            <a:ext cx="822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02920" y="4645152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 X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2377440" y="4700016"/>
            <a:ext cx="4754880" cy="32918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18" name="Shape 15"/>
          <p:cNvSpPr/>
          <p:nvPr/>
        </p:nvSpPr>
        <p:spPr>
          <a:xfrm>
            <a:off x="2377440" y="4700016"/>
            <a:ext cx="2971800" cy="329184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19" name="Text 16"/>
          <p:cNvSpPr/>
          <p:nvPr/>
        </p:nvSpPr>
        <p:spPr>
          <a:xfrm>
            <a:off x="5440680" y="4645152"/>
            <a:ext cx="822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502920" y="5321808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Baby boomers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2377440" y="5376672"/>
            <a:ext cx="4754880" cy="329184"/>
          </a:xfrm>
          <a:prstGeom prst="rect">
            <a:avLst/>
          </a:prstGeom>
          <a:solidFill>
            <a:srgbClr val="EFEEF3"/>
          </a:solidFill>
          <a:ln/>
        </p:spPr>
      </p:sp>
      <p:sp>
        <p:nvSpPr>
          <p:cNvPr id="22" name="Shape 19"/>
          <p:cNvSpPr/>
          <p:nvPr/>
        </p:nvSpPr>
        <p:spPr>
          <a:xfrm>
            <a:off x="2377440" y="5376672"/>
            <a:ext cx="1604772" cy="329184"/>
          </a:xfrm>
          <a:prstGeom prst="rect">
            <a:avLst/>
          </a:prstGeom>
          <a:solidFill>
            <a:srgbClr val="7C3F93"/>
          </a:solidFill>
          <a:ln/>
        </p:spPr>
      </p:sp>
      <p:sp>
        <p:nvSpPr>
          <p:cNvPr id="23" name="Text 20"/>
          <p:cNvSpPr/>
          <p:nvPr/>
        </p:nvSpPr>
        <p:spPr>
          <a:xfrm>
            <a:off x="4073652" y="5321808"/>
            <a:ext cx="822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C3F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27%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502920" y="605332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used for a trip in the past 12 months — Phocuswright, Mar 2026 (U.S. leisure travelers).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7863840" y="3310128"/>
            <a:ext cx="3822192" cy="2697480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26" name="Shape 23"/>
          <p:cNvSpPr/>
          <p:nvPr/>
        </p:nvSpPr>
        <p:spPr>
          <a:xfrm>
            <a:off x="7863840" y="3310128"/>
            <a:ext cx="3822192" cy="91440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27" name="Text 24"/>
          <p:cNvSpPr/>
          <p:nvPr/>
        </p:nvSpPr>
        <p:spPr>
          <a:xfrm>
            <a:off x="8138160" y="3538728"/>
            <a:ext cx="32735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</a:t>
            </a:r>
            <a:endParaRPr lang="en-US" sz="6200" dirty="0"/>
          </a:p>
        </p:txBody>
      </p:sp>
      <p:sp>
        <p:nvSpPr>
          <p:cNvPr id="28" name="Text 25"/>
          <p:cNvSpPr/>
          <p:nvPr/>
        </p:nvSpPr>
        <p:spPr>
          <a:xfrm>
            <a:off x="8138160" y="4544568"/>
            <a:ext cx="3273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Boomer adoption doubled — 13% → 27% — in just six months.</a:t>
            </a:r>
            <a:endParaRPr lang="en-US" sz="1450" dirty="0"/>
          </a:p>
        </p:txBody>
      </p:sp>
      <p:sp>
        <p:nvSpPr>
          <p:cNvPr id="29" name="Text 26"/>
          <p:cNvSpPr/>
          <p:nvPr/>
        </p:nvSpPr>
        <p:spPr>
          <a:xfrm>
            <a:off x="8138160" y="5248656"/>
            <a:ext cx="3273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clearest signal that AI planning has gone mainstream — not generational.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THE TRUST GAP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Executives are deploying. Travelers aren't delegating</a:t>
            </a:r>
            <a:pPr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700" dirty="0"/>
          </a:p>
        </p:txBody>
      </p:sp>
      <p:sp>
        <p:nvSpPr>
          <p:cNvPr id="7" name="Shape 4"/>
          <p:cNvSpPr/>
          <p:nvPr/>
        </p:nvSpPr>
        <p:spPr>
          <a:xfrm>
            <a:off x="502920" y="2606040"/>
            <a:ext cx="5120640" cy="2377440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8" name="Shape 5"/>
          <p:cNvSpPr/>
          <p:nvPr/>
        </p:nvSpPr>
        <p:spPr>
          <a:xfrm>
            <a:off x="502920" y="2606040"/>
            <a:ext cx="91440" cy="2377440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9" name="Text 6"/>
          <p:cNvSpPr/>
          <p:nvPr/>
        </p:nvSpPr>
        <p:spPr>
          <a:xfrm>
            <a:off x="777240" y="2770632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6400" dirty="0"/>
          </a:p>
        </p:txBody>
      </p:sp>
      <p:sp>
        <p:nvSpPr>
          <p:cNvPr id="10" name="Text 7"/>
          <p:cNvSpPr/>
          <p:nvPr/>
        </p:nvSpPr>
        <p:spPr>
          <a:xfrm>
            <a:off x="804672" y="38404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travel executives plan to deploy AI agents at scale.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804672" y="46177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Skift, State of Travel 2025 — 86 travel executives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806440" y="35204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565392" y="2606040"/>
            <a:ext cx="5120640" cy="2377440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14" name="Shape 11"/>
          <p:cNvSpPr/>
          <p:nvPr/>
        </p:nvSpPr>
        <p:spPr>
          <a:xfrm>
            <a:off x="6565392" y="2606040"/>
            <a:ext cx="91440" cy="2377440"/>
          </a:xfrm>
          <a:prstGeom prst="rect">
            <a:avLst/>
          </a:prstGeom>
          <a:solidFill>
            <a:srgbClr val="E08A00"/>
          </a:solidFill>
          <a:ln/>
        </p:spPr>
      </p:sp>
      <p:sp>
        <p:nvSpPr>
          <p:cNvPr id="15" name="Text 12"/>
          <p:cNvSpPr/>
          <p:nvPr/>
        </p:nvSpPr>
        <p:spPr>
          <a:xfrm>
            <a:off x="6839712" y="2770632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E08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2%</a:t>
            </a:r>
            <a:endParaRPr lang="en-US" sz="6400" dirty="0"/>
          </a:p>
        </p:txBody>
      </p:sp>
      <p:sp>
        <p:nvSpPr>
          <p:cNvPr id="16" name="Text 13"/>
          <p:cNvSpPr/>
          <p:nvPr/>
        </p:nvSpPr>
        <p:spPr>
          <a:xfrm>
            <a:off x="6867144" y="38404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consumers will let an AI agent book fully autonomously.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6867144" y="46177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Skift, State of Travel 2025 — 1,002 travelers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502920" y="5157216"/>
            <a:ext cx="11183112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2920" y="5230368"/>
            <a:ext cx="11183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51%</a:t>
            </a:r>
            <a:pPr indent="0" marL="0">
              <a:buNone/>
            </a:pPr>
            <a:r>
              <a:rPr lang="en-US" sz="12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still click through to source sites after an AI answer        </a:t>
            </a:r>
            <a:pPr indent="0" marL="0">
              <a:buNone/>
            </a:pPr>
            <a:r>
              <a:rPr lang="en-US" sz="14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8%</a:t>
            </a:r>
            <a:pPr indent="0" marL="0">
              <a:buNone/>
            </a:pPr>
            <a:r>
              <a:rPr lang="en-US" sz="12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say AI answers alone are enough — Phocuswright, Mar 2026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02920" y="5815584"/>
            <a:ext cx="11183112" cy="402336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21" name="Text 18"/>
          <p:cNvSpPr/>
          <p:nvPr/>
        </p:nvSpPr>
        <p:spPr>
          <a:xfrm>
            <a:off x="731520" y="5815584"/>
            <a:ext cx="10789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3D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   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 is verification-heavy. Build for assisted booking now — autonomy follows trust, not the other way round.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· WHO'S HANDLING THE BOOKINGS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Who's building the agentic shelf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22860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bots and the payment rails went live across 2025–26. The booking funnel is collapsing into a single AI-mediated step — and who wins it depends on whose inventory is machine-readable in real time.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40080" y="3246120"/>
            <a:ext cx="10881360" cy="0"/>
          </a:xfrm>
          <a:prstGeom prst="line">
            <a:avLst/>
          </a:prstGeom>
          <a:noFill/>
          <a:ln w="25400">
            <a:solidFill>
              <a:srgbClr val="E7E5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655064" y="3172968"/>
            <a:ext cx="146304" cy="146304"/>
          </a:xfrm>
          <a:prstGeom prst="ellipse">
            <a:avLst/>
          </a:prstGeom>
          <a:solidFill>
            <a:srgbClr val="A4188C"/>
          </a:solidFill>
          <a:ln/>
        </p:spPr>
      </p:sp>
      <p:sp>
        <p:nvSpPr>
          <p:cNvPr id="10" name="Text 7"/>
          <p:cNvSpPr/>
          <p:nvPr/>
        </p:nvSpPr>
        <p:spPr>
          <a:xfrm>
            <a:off x="731520" y="3392424"/>
            <a:ext cx="1993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 '25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31520" y="3648456"/>
            <a:ext cx="1993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Visa Intelligent Commerce + Mastercard Agent Pay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731520" y="4178808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rails for agents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3831336" y="3172968"/>
            <a:ext cx="146304" cy="146304"/>
          </a:xfrm>
          <a:prstGeom prst="ellipse">
            <a:avLst/>
          </a:prstGeom>
          <a:solidFill>
            <a:srgbClr val="A4188C"/>
          </a:solidFill>
          <a:ln/>
        </p:spPr>
      </p:sp>
      <p:sp>
        <p:nvSpPr>
          <p:cNvPr id="14" name="Text 11"/>
          <p:cNvSpPr/>
          <p:nvPr/>
        </p:nvSpPr>
        <p:spPr>
          <a:xfrm>
            <a:off x="2907792" y="3392424"/>
            <a:ext cx="1993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'25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907792" y="3648456"/>
            <a:ext cx="1993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ACP + Google AP2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2907792" y="4178808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checkout protocols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6007608" y="3172968"/>
            <a:ext cx="146304" cy="146304"/>
          </a:xfrm>
          <a:prstGeom prst="ellipse">
            <a:avLst/>
          </a:prstGeom>
          <a:solidFill>
            <a:srgbClr val="A4188C"/>
          </a:solidFill>
          <a:ln/>
        </p:spPr>
      </p:sp>
      <p:sp>
        <p:nvSpPr>
          <p:cNvPr id="18" name="Text 15"/>
          <p:cNvSpPr/>
          <p:nvPr/>
        </p:nvSpPr>
        <p:spPr>
          <a:xfrm>
            <a:off x="5084064" y="3392424"/>
            <a:ext cx="1993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'25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5084064" y="3648456"/>
            <a:ext cx="1993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apps go live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5084064" y="4178808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Expedia &amp; Booking.com on board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8183880" y="3172968"/>
            <a:ext cx="146304" cy="146304"/>
          </a:xfrm>
          <a:prstGeom prst="ellipse">
            <a:avLst/>
          </a:prstGeom>
          <a:solidFill>
            <a:srgbClr val="A4188C"/>
          </a:solidFill>
          <a:ln/>
        </p:spPr>
      </p:sp>
      <p:sp>
        <p:nvSpPr>
          <p:cNvPr id="22" name="Text 19"/>
          <p:cNvSpPr/>
          <p:nvPr/>
        </p:nvSpPr>
        <p:spPr>
          <a:xfrm>
            <a:off x="7260336" y="3392424"/>
            <a:ext cx="1993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'25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260336" y="3648456"/>
            <a:ext cx="1993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agentic hotel booking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7260336" y="4178808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Booking, Expedia, IHG, Marriott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10360152" y="3172968"/>
            <a:ext cx="146304" cy="146304"/>
          </a:xfrm>
          <a:prstGeom prst="ellipse">
            <a:avLst/>
          </a:prstGeom>
          <a:solidFill>
            <a:srgbClr val="D92D20"/>
          </a:solidFill>
          <a:ln/>
        </p:spPr>
      </p:sp>
      <p:sp>
        <p:nvSpPr>
          <p:cNvPr id="26" name="Text 23"/>
          <p:cNvSpPr/>
          <p:nvPr/>
        </p:nvSpPr>
        <p:spPr>
          <a:xfrm>
            <a:off x="9436608" y="3392424"/>
            <a:ext cx="1993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92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'26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9436608" y="3648456"/>
            <a:ext cx="1993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pulls in-chat checkout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9436608" y="4178808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discovery — OTA stocks rise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502920" y="486460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BOTS HANDLING TRAVEL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02920" y="5138928"/>
            <a:ext cx="2670048" cy="566928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31" name="Text 28"/>
          <p:cNvSpPr/>
          <p:nvPr/>
        </p:nvSpPr>
        <p:spPr>
          <a:xfrm>
            <a:off x="649224" y="5193792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— OpenAI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649224" y="5431536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Expedia, Booking.com, Kayak</a:t>
            </a:r>
            <a:endParaRPr lang="en-US" sz="950" dirty="0"/>
          </a:p>
        </p:txBody>
      </p:sp>
      <p:sp>
        <p:nvSpPr>
          <p:cNvPr id="33" name="Shape 30"/>
          <p:cNvSpPr/>
          <p:nvPr/>
        </p:nvSpPr>
        <p:spPr>
          <a:xfrm>
            <a:off x="3264408" y="5138928"/>
            <a:ext cx="2670048" cy="566928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34" name="Text 31"/>
          <p:cNvSpPr/>
          <p:nvPr/>
        </p:nvSpPr>
        <p:spPr>
          <a:xfrm>
            <a:off x="3410712" y="5193792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Gemini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3410712" y="5431536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Mode + AP2 / UCP rails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6025896" y="5138928"/>
            <a:ext cx="2670048" cy="566928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37" name="Text 34"/>
          <p:cNvSpPr/>
          <p:nvPr/>
        </p:nvSpPr>
        <p:spPr>
          <a:xfrm>
            <a:off x="6172200" y="5193792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Perplexity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6172200" y="5431536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Selfbook + Tripadvisor</a:t>
            </a:r>
            <a:endParaRPr lang="en-US" sz="950" dirty="0"/>
          </a:p>
        </p:txBody>
      </p:sp>
      <p:sp>
        <p:nvSpPr>
          <p:cNvPr id="39" name="Shape 36"/>
          <p:cNvSpPr/>
          <p:nvPr/>
        </p:nvSpPr>
        <p:spPr>
          <a:xfrm>
            <a:off x="8787384" y="5138928"/>
            <a:ext cx="2670048" cy="566928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40" name="Text 37"/>
          <p:cNvSpPr/>
          <p:nvPr/>
        </p:nvSpPr>
        <p:spPr>
          <a:xfrm>
            <a:off x="8933688" y="5193792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 Copilot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8933688" y="5431536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Expedia via Copilot Actions</a:t>
            </a:r>
            <a:endParaRPr lang="en-US" sz="950" dirty="0"/>
          </a:p>
        </p:txBody>
      </p:sp>
      <p:sp>
        <p:nvSpPr>
          <p:cNvPr id="42" name="Shape 39"/>
          <p:cNvSpPr/>
          <p:nvPr/>
        </p:nvSpPr>
        <p:spPr>
          <a:xfrm>
            <a:off x="502920" y="5870448"/>
            <a:ext cx="11183112" cy="384048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43" name="Text 40"/>
          <p:cNvSpPr/>
          <p:nvPr/>
        </p:nvSpPr>
        <p:spPr>
          <a:xfrm>
            <a:off x="731520" y="58704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3D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   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Machine-readability is the new shelf placement. Booking.com, Expedia, Amadeus and Sabre are already adopting MCP — the agent can't sell what it can't read.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6" name="Shape 43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48" name="Text 45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· SIZING THE AGENTIC SHIFT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big, how fast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2249424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major analyst has published a hotel-specific AI-booking forecast yet — that gap is itself a finding. The band below blends the available travel and cross-sector estimates; the near-term anchor is ZentrumHub's own network projection.</a:t>
            </a:r>
            <a:endParaRPr lang="en-US" sz="135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3154680"/>
          <a:ext cx="6766560" cy="2971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 5"/>
          <p:cNvSpPr/>
          <p:nvPr/>
        </p:nvSpPr>
        <p:spPr>
          <a:xfrm>
            <a:off x="457200" y="6163056"/>
            <a:ext cx="6766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AI-agent share of bookings (%)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2331720" y="50749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2027: 5–8%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5486400" y="3246120"/>
            <a:ext cx="1554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2030: 15–30%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7635240" y="3108960"/>
            <a:ext cx="4050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FORECASTS SAY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7635240" y="3438144"/>
            <a:ext cx="4050792" cy="507492"/>
          </a:xfrm>
          <a:prstGeom prst="rect">
            <a:avLst/>
          </a:prstGeom>
          <a:solidFill>
            <a:srgbClr val="F6EAF4"/>
          </a:solidFill>
          <a:ln/>
        </p:spPr>
      </p:sp>
      <p:sp>
        <p:nvSpPr>
          <p:cNvPr id="14" name="Text 10"/>
          <p:cNvSpPr/>
          <p:nvPr/>
        </p:nvSpPr>
        <p:spPr>
          <a:xfrm>
            <a:off x="7744968" y="3456432"/>
            <a:ext cx="123444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5–8%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8961120" y="3456432"/>
            <a:ext cx="267919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9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ZentrumHub network estimate</a:t>
            </a:r>
            <a:endParaRPr lang="en-US" sz="9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OTA bookings via AI agents by end-2027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635240" y="3982212"/>
            <a:ext cx="123444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8961120" y="3982212"/>
            <a:ext cx="267919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9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IDC</a:t>
            </a:r>
            <a:endParaRPr lang="en-US" sz="9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travel bookings via AI agents by 2030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7635240" y="4507992"/>
            <a:ext cx="123444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15–25%</a:t>
            </a:r>
            <a:endParaRPr lang="en-US" sz="1900" dirty="0"/>
          </a:p>
        </p:txBody>
      </p:sp>
      <p:sp>
        <p:nvSpPr>
          <p:cNvPr id="19" name="Text 15"/>
          <p:cNvSpPr/>
          <p:nvPr/>
        </p:nvSpPr>
        <p:spPr>
          <a:xfrm>
            <a:off x="8961120" y="4507992"/>
            <a:ext cx="267919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9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Bain &amp; Company</a:t>
            </a:r>
            <a:endParaRPr lang="en-US" sz="9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U.S. e-commerce by 2030</a:t>
            </a:r>
            <a:endParaRPr lang="en-US" sz="950" dirty="0"/>
          </a:p>
        </p:txBody>
      </p:sp>
      <p:sp>
        <p:nvSpPr>
          <p:cNvPr id="20" name="Text 16"/>
          <p:cNvSpPr/>
          <p:nvPr/>
        </p:nvSpPr>
        <p:spPr>
          <a:xfrm>
            <a:off x="7635240" y="5033772"/>
            <a:ext cx="123444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900" dirty="0"/>
          </a:p>
        </p:txBody>
      </p:sp>
      <p:sp>
        <p:nvSpPr>
          <p:cNvPr id="21" name="Text 17"/>
          <p:cNvSpPr/>
          <p:nvPr/>
        </p:nvSpPr>
        <p:spPr>
          <a:xfrm>
            <a:off x="8961120" y="5033772"/>
            <a:ext cx="267919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9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Gartner</a:t>
            </a:r>
            <a:endParaRPr lang="en-US" sz="9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digital-commerce transactions by 2030</a:t>
            </a:r>
            <a:endParaRPr lang="en-US" sz="950" dirty="0"/>
          </a:p>
        </p:txBody>
      </p:sp>
      <p:sp>
        <p:nvSpPr>
          <p:cNvPr id="22" name="Text 18"/>
          <p:cNvSpPr/>
          <p:nvPr/>
        </p:nvSpPr>
        <p:spPr>
          <a:xfrm>
            <a:off x="7635240" y="5559552"/>
            <a:ext cx="123444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10–20%</a:t>
            </a:r>
            <a:endParaRPr lang="en-US" sz="1900" dirty="0"/>
          </a:p>
        </p:txBody>
      </p:sp>
      <p:sp>
        <p:nvSpPr>
          <p:cNvPr id="23" name="Text 19"/>
          <p:cNvSpPr/>
          <p:nvPr/>
        </p:nvSpPr>
        <p:spPr>
          <a:xfrm>
            <a:off x="8961120" y="5559552"/>
            <a:ext cx="267919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95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Morgan Stanley</a:t>
            </a:r>
            <a:endParaRPr lang="en-US" sz="9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U.S. e-commerce by 2030</a:t>
            </a:r>
            <a:endParaRPr lang="en-US" sz="950" dirty="0"/>
          </a:p>
        </p:txBody>
      </p:sp>
      <p:sp>
        <p:nvSpPr>
          <p:cNvPr id="24" name="Text 20"/>
          <p:cNvSpPr/>
          <p:nvPr/>
        </p:nvSpPr>
        <p:spPr>
          <a:xfrm>
            <a:off x="7635240" y="6121908"/>
            <a:ext cx="4050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Estimates use differing definitions (travel vs. all e-commerce) and are directional, not directly comparable. ZentrumHub figure is an internal network estimate.</a:t>
            </a:r>
            <a:endParaRPr lang="en-US" sz="850" dirty="0"/>
          </a:p>
        </p:txBody>
      </p:sp>
      <p:sp>
        <p:nvSpPr>
          <p:cNvPr id="25" name="Shape 21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27" name="Shape 23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29" name="Text 25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· THE INTEGRATION TAX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to inventory is the new competitive edge</a:t>
            </a:r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2860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an agentic flow, the booking goes to whoever can respond in milliseconds with live, accurate inventory. The slow part isn't the search — it's the months it takes to add the supplier in the first place.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3200400"/>
            <a:ext cx="5577840" cy="2788920"/>
          </a:xfrm>
          <a:prstGeom prst="rect">
            <a:avLst/>
          </a:prstGeom>
          <a:solidFill>
            <a:srgbClr val="F7F6FA"/>
          </a:solidFill>
          <a:ln/>
        </p:spPr>
      </p:sp>
      <p:sp>
        <p:nvSpPr>
          <p:cNvPr id="9" name="Text 6"/>
          <p:cNvSpPr/>
          <p:nvPr/>
        </p:nvSpPr>
        <p:spPr>
          <a:xfrm>
            <a:off x="795528" y="345643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MEDIAN TIME TO ADD A NEW SUPPLIER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758952" y="370332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D92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</a:t>
            </a:r>
            <a:endParaRPr lang="en-US" sz="6400" dirty="0"/>
          </a:p>
        </p:txBody>
      </p:sp>
      <p:sp>
        <p:nvSpPr>
          <p:cNvPr id="11" name="Text 8"/>
          <p:cNvSpPr/>
          <p:nvPr/>
        </p:nvSpPr>
        <p:spPr>
          <a:xfrm>
            <a:off x="2377440" y="427939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2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95528" y="46177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median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3200400" y="40690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703320" y="37033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12A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4–7</a:t>
            </a:r>
            <a:endParaRPr lang="en-US" sz="6400" dirty="0"/>
          </a:p>
        </p:txBody>
      </p:sp>
      <p:sp>
        <p:nvSpPr>
          <p:cNvPr id="15" name="Text 12"/>
          <p:cNvSpPr/>
          <p:nvPr/>
        </p:nvSpPr>
        <p:spPr>
          <a:xfrm>
            <a:off x="3749040" y="461772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A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480560" y="468172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quartile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795528" y="5120640"/>
            <a:ext cx="4992624" cy="0"/>
          </a:xfrm>
          <a:prstGeom prst="line">
            <a:avLst/>
          </a:prstGeom>
          <a:noFill/>
          <a:ln w="12700">
            <a:solidFill>
              <a:srgbClr val="E7E5E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95528" y="523036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418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~10×</a:t>
            </a:r>
            <a:pPr indent="0" marL="0">
              <a:buNone/>
            </a:pPr>
            <a:r>
              <a:rPr lang="en-US" sz="1400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gap between the median and the fastest movers.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795528" y="5660136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ZentrumHub network estimate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6400800" y="3200400"/>
            <a:ext cx="5285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COMPOUNDS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6400800" y="3685032"/>
            <a:ext cx="128016" cy="128016"/>
          </a:xfrm>
          <a:prstGeom prst="ellipse">
            <a:avLst/>
          </a:prstGeom>
          <a:solidFill>
            <a:srgbClr val="A4188C"/>
          </a:solidFill>
          <a:ln/>
        </p:spPr>
      </p:sp>
      <p:sp>
        <p:nvSpPr>
          <p:cNvPr id="22" name="Text 19"/>
          <p:cNvSpPr/>
          <p:nvPr/>
        </p:nvSpPr>
        <p:spPr>
          <a:xfrm>
            <a:off x="6711696" y="3602736"/>
            <a:ext cx="49743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47-day cycle is a 47-day revenue gap.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711696" y="3895344"/>
            <a:ext cx="4974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supplier you can't reach is inventory a competitor's agent can.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400800" y="4471416"/>
            <a:ext cx="128016" cy="128016"/>
          </a:xfrm>
          <a:prstGeom prst="ellipse">
            <a:avLst/>
          </a:prstGeom>
          <a:solidFill>
            <a:srgbClr val="A4188C"/>
          </a:solidFill>
          <a:ln/>
        </p:spPr>
      </p:sp>
      <p:sp>
        <p:nvSpPr>
          <p:cNvPr id="25" name="Text 22"/>
          <p:cNvSpPr/>
          <p:nvPr/>
        </p:nvSpPr>
        <p:spPr>
          <a:xfrm>
            <a:off x="6711696" y="4389120"/>
            <a:ext cx="49743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Self-building one supplier: 6–12 months, $100K+.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6711696" y="4681728"/>
            <a:ext cx="4974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connection — before mapping, monitoring and failure handling.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6400800" y="5257800"/>
            <a:ext cx="128016" cy="128016"/>
          </a:xfrm>
          <a:prstGeom prst="ellipse">
            <a:avLst/>
          </a:prstGeom>
          <a:solidFill>
            <a:srgbClr val="A4188C"/>
          </a:solidFill>
          <a:ln/>
        </p:spPr>
      </p:sp>
      <p:sp>
        <p:nvSpPr>
          <p:cNvPr id="28" name="Text 25"/>
          <p:cNvSpPr/>
          <p:nvPr/>
        </p:nvSpPr>
        <p:spPr>
          <a:xfrm>
            <a:off x="6711696" y="5175504"/>
            <a:ext cx="49743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Integrations don't add linearly — they compound.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6711696" y="5468112"/>
            <a:ext cx="4974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new supplier multiplies data formats, rate models and failure modes.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THIS MEANS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implications for distribution leaders in 2026</a:t>
            </a:r>
            <a:pPr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02920" y="2542032"/>
            <a:ext cx="5440680" cy="1682496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02920" y="2542032"/>
            <a:ext cx="91440" cy="1682496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9" name="Text 6"/>
          <p:cNvSpPr/>
          <p:nvPr/>
        </p:nvSpPr>
        <p:spPr>
          <a:xfrm>
            <a:off x="758952" y="2743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691640" y="276148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Disintermediation is happening in reverse.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1691640" y="3310128"/>
            <a:ext cx="40233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are taking share from brand-direct, not the other way around. The OTAs are getting bigger; the B2B layer underneath them is growing 5× faster than the consumer brands on top.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245352" y="2542032"/>
            <a:ext cx="5440680" cy="1682496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45352" y="2542032"/>
            <a:ext cx="91440" cy="1682496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14" name="Text 11"/>
          <p:cNvSpPr/>
          <p:nvPr/>
        </p:nvSpPr>
        <p:spPr>
          <a:xfrm>
            <a:off x="6501384" y="2743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7434072" y="276148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hotel-API channel is the cancellation moat.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434072" y="3310128"/>
            <a:ext cx="40233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API-driven bookings sit cleanly between OTA (21.8%) and direct (10.6%) cancellation rates. Channel mix is now a cancellation-risk lever.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02920" y="4462272"/>
            <a:ext cx="5440680" cy="1682496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02920" y="4462272"/>
            <a:ext cx="91440" cy="1682496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19" name="Text 16"/>
          <p:cNvSpPr/>
          <p:nvPr/>
        </p:nvSpPr>
        <p:spPr>
          <a:xfrm>
            <a:off x="758952" y="46634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1691640" y="468172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 diversification is no longer optional.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1691640" y="5230368"/>
            <a:ext cx="40233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64% of GBV in 5 suppliers and the EU price-parity class action live, every platform needs 7+ active suppliers per region to manage outage risk.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6245352" y="4462272"/>
            <a:ext cx="5440680" cy="1682496"/>
          </a:xfrm>
          <a:prstGeom prst="rect">
            <a:avLst/>
          </a:prstGeom>
          <a:solidFill>
            <a:srgbClr val="FFFFFF"/>
          </a:solidFill>
          <a:ln w="12700">
            <a:solidFill>
              <a:srgbClr val="E7E5E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245352" y="4462272"/>
            <a:ext cx="91440" cy="1682496"/>
          </a:xfrm>
          <a:prstGeom prst="rect">
            <a:avLst/>
          </a:prstGeom>
          <a:solidFill>
            <a:srgbClr val="A4188C"/>
          </a:solidFill>
          <a:ln/>
        </p:spPr>
      </p:sp>
      <p:sp>
        <p:nvSpPr>
          <p:cNvPr id="24" name="Text 21"/>
          <p:cNvSpPr/>
          <p:nvPr/>
        </p:nvSpPr>
        <p:spPr>
          <a:xfrm>
            <a:off x="6501384" y="46634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000" dirty="0"/>
          </a:p>
        </p:txBody>
      </p:sp>
      <p:sp>
        <p:nvSpPr>
          <p:cNvPr id="25" name="Text 22"/>
          <p:cNvSpPr/>
          <p:nvPr/>
        </p:nvSpPr>
        <p:spPr>
          <a:xfrm>
            <a:off x="7434072" y="468172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distribution is a supply problem, not a UX problem.</a:t>
            </a:r>
            <a:endParaRPr lang="en-US" sz="1450" dirty="0"/>
          </a:p>
        </p:txBody>
      </p:sp>
      <p:sp>
        <p:nvSpPr>
          <p:cNvPr id="26" name="Text 23"/>
          <p:cNvSpPr/>
          <p:nvPr/>
        </p:nvSpPr>
        <p:spPr>
          <a:xfrm>
            <a:off x="7434072" y="5230368"/>
            <a:ext cx="40233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rails are live but trust lags: 2% consumer autonomy vs 80% executive intent. Build for assisted booking now — machine-readable inventory wins the shelf.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31" name="Text 28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h_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96012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9440" y="420624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300" kern="0" dirty="0">
                <a:solidFill>
                  <a:srgbClr val="BF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502920" y="932688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1188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PUBLISHER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499616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Hotel API. 100+ hotel suppliers</a:t>
            </a:r>
            <a:pPr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A418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2606040"/>
            <a:ext cx="6126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C3C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ZentrumHub is a hotel API platform connecting OTAs, travel agencies and DMCs to global hotel inventory through a single integration. The network processes over 1.5 million bookings annually across 15+ countries, with 90+ active OTA and travel-agency partners.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02920" y="4023360"/>
            <a:ext cx="612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i="1" dirty="0">
                <a:solidFill>
                  <a:srgbClr val="8A8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benchmarks in this report draw on the network's aggregated, anonymised activity from May 2025 to May 2026 — cross-referenced with published research from Phocuswright, CoStar, Cloudbeds, SiteMinder, CBRE, HVS, JLL, Horwath HTL and public OTA and B2B-platform financial disclosures.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040880" y="2606040"/>
            <a:ext cx="4645152" cy="3520440"/>
          </a:xfrm>
          <a:prstGeom prst="rect">
            <a:avLst/>
          </a:prstGeom>
          <a:solidFill>
            <a:srgbClr val="6A1B6E"/>
          </a:solidFill>
          <a:ln/>
        </p:spPr>
      </p:sp>
      <p:sp>
        <p:nvSpPr>
          <p:cNvPr id="10" name="Text 7"/>
          <p:cNvSpPr/>
          <p:nvPr/>
        </p:nvSpPr>
        <p:spPr>
          <a:xfrm>
            <a:off x="7351776" y="2862072"/>
            <a:ext cx="4096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9B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 GLANCE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351776" y="33192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8915400" y="3319272"/>
            <a:ext cx="2542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A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2021, headquartered in India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351776" y="37764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8915400" y="3776472"/>
            <a:ext cx="2542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A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supplier connections, 1M+ properties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51776" y="42336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volume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8915400" y="4233672"/>
            <a:ext cx="2542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A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1.5M+ bookings annually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351776" y="46908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GBV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8915400" y="4690872"/>
            <a:ext cx="2542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A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$1B+ in annualised gross booking value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351776" y="51480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Geography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8915400" y="5148072"/>
            <a:ext cx="2542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A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countries, 70+ markets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351776" y="56052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mix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8915400" y="5605272"/>
            <a:ext cx="2542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A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OTAs, travel agencies, DMCs, B2B platforms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12700">
            <a:solidFill>
              <a:srgbClr val="EAE8EE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0292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   </a:t>
            </a:r>
            <a:pPr indent="0" marL="0">
              <a:buNone/>
            </a:pPr>
            <a:r>
              <a:rPr lang="en-US" sz="90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        </a:t>
            </a:r>
            <a:pPr indent="0" marL="0">
              <a:buNone/>
            </a:pPr>
            <a:r>
              <a:rPr lang="en-US" sz="900" i="1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Distribution 2026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10561320" y="6400800"/>
            <a:ext cx="310896" cy="3108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A4188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561320" y="6400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A1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10927080" y="640080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50" kern="0" dirty="0">
                <a:solidFill>
                  <a:srgbClr val="8A8A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ZENTRUMHUB</a:t>
            </a:r>
            <a:endParaRPr lang="en-US" sz="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6A1B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A4188C"/>
          </a:solidFill>
          <a:ln/>
        </p:spPr>
      </p:sp>
      <p:pic>
        <p:nvPicPr>
          <p:cNvPr id="3" name="Image 0" descr="/home/claude/zh_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640080"/>
            <a:ext cx="1320165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49808" y="210312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audit your supplier mix</a:t>
            </a:r>
            <a:endParaRPr lang="en-US" sz="52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and your AI-readiness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777240" y="40690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i="1" dirty="0">
                <a:solidFill>
                  <a:srgbClr val="EFDF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30-minute working session with our team. We'll show you where your supplier mix is leaving money on the table — and whether your stack is ready for agentic demand.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77240" y="5074920"/>
            <a:ext cx="10607040" cy="0"/>
          </a:xfrm>
          <a:prstGeom prst="line">
            <a:avLst/>
          </a:prstGeom>
          <a:noFill/>
          <a:ln w="12700">
            <a:solidFill>
              <a:srgbClr val="B47CB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52578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79E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777240" y="55321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marketing@zentrumhub.com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3520440" y="52578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79E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3520440" y="55321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sales@zentrumhub.com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263640" y="52578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79E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PARTNERSHIPS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6263640" y="55321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partnership@zentrumhub.com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9006840" y="52578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79E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9006840" y="55321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zentrumhub.com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777240" y="63550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C79E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ZentrumHub · Hotel Distribution 2026 · Industry Benchmark Report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Distribution 2026</dc:title>
  <dc:subject>PptxGenJS Presentation</dc:subject>
  <dc:creator>ZentrumHub</dc:creator>
  <cp:lastModifiedBy>ZentrumHub</cp:lastModifiedBy>
  <cp:revision>1</cp:revision>
  <dcterms:created xsi:type="dcterms:W3CDTF">2026-06-10T06:51:39Z</dcterms:created>
  <dcterms:modified xsi:type="dcterms:W3CDTF">2026-06-10T06:51:39Z</dcterms:modified>
</cp:coreProperties>
</file>